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media/image6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65" r:id="rId17"/>
    <p:sldId id="266" r:id="rId18"/>
    <p:sldId id="267" r:id="rId19"/>
    <p:sldId id="275" r:id="rId20"/>
    <p:sldId id="279" r:id="rId21"/>
    <p:sldId id="277" r:id="rId22"/>
    <p:sldId id="285" r:id="rId23"/>
    <p:sldId id="276" r:id="rId24"/>
    <p:sldId id="278" r:id="rId25"/>
    <p:sldId id="286" r:id="rId26"/>
    <p:sldId id="287" r:id="rId27"/>
    <p:sldId id="288" r:id="rId28"/>
    <p:sldId id="280" r:id="rId29"/>
    <p:sldId id="281" r:id="rId30"/>
    <p:sldId id="282" r:id="rId31"/>
    <p:sldId id="283" r:id="rId32"/>
  </p:sldIdLst>
  <p:sldSz cx="9144000" cy="6858000" type="screen4x3"/>
  <p:notesSz cx="67691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EB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8" autoAdjust="0"/>
    <p:restoredTop sz="94660"/>
  </p:normalViewPr>
  <p:slideViewPr>
    <p:cSldViewPr>
      <p:cViewPr varScale="1">
        <p:scale>
          <a:sx n="110" d="100"/>
          <a:sy n="110" d="100"/>
        </p:scale>
        <p:origin x="76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Колличество пользователей смарфонов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0.16000000000000003</c:v>
                </c:pt>
                <c:pt idx="1">
                  <c:v>0.27200000000000002</c:v>
                </c:pt>
                <c:pt idx="2">
                  <c:v>0.44000000000000006</c:v>
                </c:pt>
                <c:pt idx="3">
                  <c:v>0.60400000000000009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пользователей QR кодов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43983224480504E-2"/>
                  <c:y val="-5.4769132151619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8796644896100797E-2"/>
                  <c:y val="-2.40984181467126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8717819182465525E-2"/>
                  <c:y val="-2.62891834327774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4477148161685686E-2"/>
                  <c:y val="-1.3144591716388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Лист1!$C$2:$C$5</c:f>
              <c:numCache>
                <c:formatCode>0.00%</c:formatCode>
                <c:ptCount val="4"/>
                <c:pt idx="0">
                  <c:v>1.0999999999999999E-2</c:v>
                </c:pt>
                <c:pt idx="1">
                  <c:v>2.4000000000000004E-2</c:v>
                </c:pt>
                <c:pt idx="2">
                  <c:v>5.3000000000000005E-2</c:v>
                </c:pt>
                <c:pt idx="3">
                  <c:v>9.3000000000000041E-2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0280840"/>
        <c:axId val="260282408"/>
      </c:barChart>
      <c:catAx>
        <c:axId val="260280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0282408"/>
        <c:crosses val="autoZero"/>
        <c:auto val="1"/>
        <c:lblAlgn val="ctr"/>
        <c:lblOffset val="100"/>
        <c:noMultiLvlLbl val="0"/>
      </c:catAx>
      <c:valAx>
        <c:axId val="260282408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260280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376106403376153"/>
          <c:y val="0.39153426193031271"/>
          <c:w val="0.36759994249740835"/>
          <c:h val="0.2782727316479851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QR коды в России</c:v>
                </c:pt>
              </c:strCache>
            </c:strRef>
          </c:tx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Знают что такое QR коды</c:v>
                </c:pt>
                <c:pt idx="1">
                  <c:v>Не знают что такое</c:v>
                </c:pt>
                <c:pt idx="2">
                  <c:v>Имеют представление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0.33000000000000007</c:v>
                </c:pt>
                <c:pt idx="1">
                  <c:v>0.59</c:v>
                </c:pt>
                <c:pt idx="2">
                  <c:v>8.0000000000000016E-2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720588377513232"/>
          <c:y val="0.36147553912236496"/>
          <c:w val="0.35283570370560113"/>
          <c:h val="0.362847050278960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900" baseline="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Знают и используют</c:v>
                </c:pt>
                <c:pt idx="1">
                  <c:v>Знают и не используют</c:v>
                </c:pt>
                <c:pt idx="2">
                  <c:v>Не знают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6.2</c:v>
                </c:pt>
                <c:pt idx="1">
                  <c:v>2.8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4.3157869155244472E-2"/>
          <c:y val="0.86285482227760146"/>
          <c:w val="0.87819043452901746"/>
          <c:h val="0.134339145061504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gradFill>
      <a:gsLst>
        <a:gs pos="0">
          <a:srgbClr val="8488C4"/>
        </a:gs>
        <a:gs pos="53000">
          <a:srgbClr val="D4DEFF"/>
        </a:gs>
        <a:gs pos="83000">
          <a:srgbClr val="D4DEFF"/>
        </a:gs>
        <a:gs pos="100000">
          <a:srgbClr val="96AB94"/>
        </a:gs>
      </a:gsLst>
      <a:lin ang="5400000" scaled="0"/>
    </a:gra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46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12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9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9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51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71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32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91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67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13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57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DFB7D-3B8B-4C14-BC37-DF4EA336600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BAE0B-6E45-43C8-A67C-117C395F3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405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8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8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goo.gl/hwJfxR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gif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0;&#1079;&#1080;&#1090;&#1085;&#1072;&#1103;%20&#1082;&#1072;&#1088;&#1090;&#1086;&#1095;&#1082;&#1072;%20&#1084;&#1077;&#1088;&#1086;&#1087;&#1088;&#1080;&#1103;&#1090;&#1080;&#1103;%20&#1071;&#1079;&#1099;&#1082;&#1080;%20&#1087;&#1088;&#1086;&#1075;&#1088;&#1072;&#1084;&#1084;&#1080;&#1088;&#1086;&#1074;&#1072;&#1085;&#1080;&#1103;.docx" TargetMode="External"/><Relationship Id="rId2" Type="http://schemas.openxmlformats.org/officeDocument/2006/relationships/hyperlink" Target="&#1042;&#1080;&#1079;&#1080;&#1090;&#1085;&#1072;&#1103;%20&#1082;&#1072;&#1088;&#1090;&#1086;&#1095;&#1082;&#1072;%20&#1084;&#1077;&#1088;&#1086;&#1087;&#1088;&#1080;&#1103;&#1090;&#1080;&#1103;%205%20&#1082;&#1083;&#1072;&#1089;&#1089;%20&#1050;&#1086;&#1076;&#1080;&#1088;&#1086;&#1074;&#1072;&#1085;&#1080;&#1077;%20&#1080;&#1085;&#1092;&#1086;&#1088;&#1084;&#1072;&#1094;&#1080;&#1080;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2;&#1080;&#1079;&#1080;&#1090;&#1085;&#1072;&#1103;%20&#1082;&#1072;&#1088;&#1090;&#1086;&#1095;&#1082;&#1072;%20&#1084;&#1077;&#1088;&#1086;&#1087;&#1088;&#1080;&#1103;&#1090;&#1080;&#1103;%20&#1080;&#1089;&#1090;&#1086;&#1088;&#1080;&#1103;%20&#1090;&#1072;&#1090;&#1072;&#1088;&#1086;%20&#1084;&#1086;&#1085;&#1082;&#1086;&#1083;&#1100;&#1089;&#1082;&#1086;&#1077;%20&#1080;&#1075;&#1086;.docx" TargetMode="External"/><Relationship Id="rId5" Type="http://schemas.openxmlformats.org/officeDocument/2006/relationships/hyperlink" Target="&#1042;&#1080;&#1079;&#1080;&#1090;&#1085;&#1072;&#1103;%20&#1082;&#1072;&#1088;&#1090;&#1086;&#1095;&#1082;&#1072;%20&#1084;&#1077;&#1088;&#1086;&#1087;&#1088;&#1080;&#1103;&#1090;&#1080;&#1103;%20&#1048;&#1089;&#1090;&#1086;&#1080;&#1080;&#1103;%20&#1082;&#1074;&#1077;&#1089;&#1090;%20&#1082;&#1088;&#1086;&#1089;&#1089;&#1074;&#1086;&#1088;&#1076;.docx" TargetMode="External"/><Relationship Id="rId4" Type="http://schemas.openxmlformats.org/officeDocument/2006/relationships/hyperlink" Target="&#1042;&#1080;&#1079;&#1080;&#1090;&#1085;&#1072;&#1103;%20&#1082;&#1072;&#1088;&#1090;&#1086;&#1095;&#1082;&#1072;%20&#1084;&#1077;&#1088;&#1086;&#1087;&#1088;&#1080;&#1103;&#1090;&#1080;&#1103;%20&#1072;&#1085;&#1075;&#1083;&#1080;&#1081;&#1089;&#1082;&#1080;&#1081;%20&#1103;&#1079;&#1099;&#1082;.doc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slide" Target="slide12.xml"/><Relationship Id="rId3" Type="http://schemas.openxmlformats.org/officeDocument/2006/relationships/slide" Target="slide10.xml"/><Relationship Id="rId7" Type="http://schemas.openxmlformats.org/officeDocument/2006/relationships/slide" Target="slide13.xml"/><Relationship Id="rId12" Type="http://schemas.openxmlformats.org/officeDocument/2006/relationships/image" Target="../media/image22.jpeg"/><Relationship Id="rId17" Type="http://schemas.openxmlformats.org/officeDocument/2006/relationships/image" Target="../media/image25.png"/><Relationship Id="rId2" Type="http://schemas.openxmlformats.org/officeDocument/2006/relationships/image" Target="../media/image1.gif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slide" Target="slide15.xml"/><Relationship Id="rId5" Type="http://schemas.openxmlformats.org/officeDocument/2006/relationships/slide" Target="slide11.xml"/><Relationship Id="rId15" Type="http://schemas.openxmlformats.org/officeDocument/2006/relationships/slide" Target="slide9.xml"/><Relationship Id="rId10" Type="http://schemas.openxmlformats.org/officeDocument/2006/relationships/image" Target="../media/image21.jpeg"/><Relationship Id="rId4" Type="http://schemas.openxmlformats.org/officeDocument/2006/relationships/image" Target="../media/image18.jpeg"/><Relationship Id="rId9" Type="http://schemas.openxmlformats.org/officeDocument/2006/relationships/slide" Target="slide14.xml"/><Relationship Id="rId1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slide" Target="slide8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>
                <a:lumMod val="41000"/>
                <a:lumOff val="59000"/>
                <a:alpha val="44000"/>
              </a:srgb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888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cs typeface="Narkisim" pitchFamily="34" charset="-79"/>
              </a:rPr>
              <a:t>Проект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cs typeface="Narkisim" pitchFamily="34" charset="-79"/>
              </a:rPr>
              <a:t>       </a:t>
            </a:r>
            <a:r>
              <a:rPr lang="en-US" sz="4900" b="1" dirty="0" smtClean="0">
                <a:latin typeface="Narkisim" pitchFamily="34" charset="-79"/>
                <a:cs typeface="Narkisim" pitchFamily="34" charset="-79"/>
              </a:rPr>
              <a:t>DIGITAL GYMNASIUM</a:t>
            </a:r>
            <a:br>
              <a:rPr lang="en-US" sz="4900" b="1" dirty="0" smtClean="0">
                <a:latin typeface="Narkisim" pitchFamily="34" charset="-79"/>
                <a:cs typeface="Narkisim" pitchFamily="34" charset="-79"/>
              </a:rPr>
            </a:br>
            <a:endParaRPr lang="ru-RU" sz="4900" b="1" dirty="0">
              <a:cs typeface="Narkisim" pitchFamily="34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01008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cs typeface="Narkisim" pitchFamily="34" charset="-79"/>
              </a:rPr>
              <a:t>QR-</a:t>
            </a:r>
            <a:r>
              <a:rPr lang="ru-RU" dirty="0" smtClean="0">
                <a:solidFill>
                  <a:schemeClr val="tx1"/>
                </a:solidFill>
                <a:cs typeface="Narkisim" pitchFamily="34" charset="-79"/>
              </a:rPr>
              <a:t>коды  вокруг нас: что это?</a:t>
            </a:r>
          </a:p>
          <a:p>
            <a:r>
              <a:rPr lang="ru-RU" dirty="0" smtClean="0">
                <a:solidFill>
                  <a:schemeClr val="tx1"/>
                </a:solidFill>
                <a:cs typeface="Narkisim" pitchFamily="34" charset="-79"/>
              </a:rPr>
              <a:t>Использование </a:t>
            </a:r>
            <a:r>
              <a:rPr lang="en-US" dirty="0" smtClean="0">
                <a:solidFill>
                  <a:schemeClr val="tx1"/>
                </a:solidFill>
                <a:cs typeface="Narkisim" pitchFamily="34" charset="-79"/>
              </a:rPr>
              <a:t>QR-</a:t>
            </a:r>
            <a:r>
              <a:rPr lang="ru-RU" dirty="0" smtClean="0">
                <a:solidFill>
                  <a:schemeClr val="tx1"/>
                </a:solidFill>
                <a:cs typeface="Narkisim" pitchFamily="34" charset="-79"/>
              </a:rPr>
              <a:t>кода.</a:t>
            </a:r>
            <a:endParaRPr lang="ru-RU" dirty="0">
              <a:solidFill>
                <a:schemeClr val="tx1"/>
              </a:solidFill>
              <a:cs typeface="Narkisim" pitchFamily="34" charset="-79"/>
            </a:endParaRPr>
          </a:p>
        </p:txBody>
      </p:sp>
      <p:pic>
        <p:nvPicPr>
          <p:cNvPr id="1026" name="Picture 2" descr="D:\Яковлева\проект\QR код\qr-code (1) сведения о гимназии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004" y="5099957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39552" y="3429000"/>
            <a:ext cx="7992888" cy="0"/>
          </a:xfrm>
          <a:prstGeom prst="line">
            <a:avLst/>
          </a:prstGeom>
          <a:ln/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465" y="37795"/>
            <a:ext cx="2095061" cy="209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496" y="5589240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Учащиеся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класса:  Рассадина Анна,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Репях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Юлия,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Опалева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Кристина.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 : учитель Информатики и ИКТ Яковлева Екатерина Сергеевна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48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888" y="-171400"/>
            <a:ext cx="8229600" cy="86409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Цифровые подарки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samolit.com/images/ArticleFiles/205/205_td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473726" y="3867852"/>
            <a:ext cx="3914698" cy="291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files.adme.ru/files/news/part_42/423355/Biblioteca-digitala-Vodafon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15" y="828092"/>
            <a:ext cx="3376836" cy="607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www.geekation.com/wp-content/uploads/2012/09/Geekation_AdCampaignWallpaperINsideTheSTr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792" y="828092"/>
            <a:ext cx="3974632" cy="298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гнутая вправо стрелка 3">
            <a:hlinkClick r:id="rId5" action="ppaction://hlinksldjump"/>
          </p:cNvPr>
          <p:cNvSpPr/>
          <p:nvPr/>
        </p:nvSpPr>
        <p:spPr>
          <a:xfrm>
            <a:off x="8446751" y="5972635"/>
            <a:ext cx="576064" cy="88209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28092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88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30000">
              <a:srgbClr val="1170FF"/>
            </a:gs>
            <a:gs pos="100000">
              <a:srgbClr val="00669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Стимулирование покупок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2.bp.blogspot.com/-gZFUqDqglC0/UCEp4bvfkhI/AAAAAAAAAzI/_CJqIy_3EAc/s1600/TEswco_Virtual_Store_South_Korea_Subway_Station_l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971" y="995332"/>
            <a:ext cx="4560441" cy="2983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randomwire.com/wp-content/uploads/tesco-homeplus-metro-virtual-store-seoul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http://cdn2.stbm.it/zingarate/gallery/foto/in-corea-la-spesa-e-virtuale/spesa.jpeg?-36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69602"/>
            <a:ext cx="5630506" cy="39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гнутая вправо стрелка 4">
            <a:hlinkClick r:id="rId4" action="ppaction://hlinksldjump"/>
          </p:cNvPr>
          <p:cNvSpPr/>
          <p:nvPr/>
        </p:nvSpPr>
        <p:spPr>
          <a:xfrm>
            <a:off x="8316416" y="5755922"/>
            <a:ext cx="527993" cy="936104"/>
          </a:xfrm>
          <a:prstGeom prst="curvedLeftArrow">
            <a:avLst>
              <a:gd name="adj1" fmla="val 1648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29" y="153470"/>
            <a:ext cx="828092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84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418"/>
            <a:ext cx="8229600" cy="880301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Любопытство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boardgamer.ru/wp-content/uploads/2012/tsu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78818"/>
            <a:ext cx="3744416" cy="433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xn--b1acde1aodcb6f.xn--p1ai/images/photos/medium/article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78818"/>
            <a:ext cx="3744416" cy="414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гнутая вправо стрелка 3">
            <a:hlinkClick r:id="rId5" action="ppaction://hlinksldjump"/>
          </p:cNvPr>
          <p:cNvSpPr/>
          <p:nvPr/>
        </p:nvSpPr>
        <p:spPr>
          <a:xfrm>
            <a:off x="7956376" y="6035735"/>
            <a:ext cx="720080" cy="8825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0" y="0"/>
            <a:ext cx="828092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70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Голосование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infoworld.merkulovsoft.net/_cache/img/60/98e524f11531f6f23d91fe8911102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2064"/>
            <a:ext cx="5328040" cy="400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otvet.imgsmail.ru/download/5e915aa8d13a39e2098b77725ac5d6e7_i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117" y="3545632"/>
            <a:ext cx="579664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гнутая вправо стрелка 2">
            <a:hlinkClick r:id="rId5" action="ppaction://hlinksldjump"/>
          </p:cNvPr>
          <p:cNvSpPr/>
          <p:nvPr/>
        </p:nvSpPr>
        <p:spPr>
          <a:xfrm>
            <a:off x="539552" y="5733256"/>
            <a:ext cx="504056" cy="9807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08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Вовлечение клиентов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www.adline.by/img/uploads/135892208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695" y="908720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ru.qr.biz/images/forupload/qr%20code%20crow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84250"/>
            <a:ext cx="5567883" cy="359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гнутая вправо стрелка 3">
            <a:hlinkClick r:id="rId5" action="ppaction://hlinksldjump"/>
          </p:cNvPr>
          <p:cNvSpPr/>
          <p:nvPr/>
        </p:nvSpPr>
        <p:spPr>
          <a:xfrm>
            <a:off x="8532440" y="5914167"/>
            <a:ext cx="432048" cy="7920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74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Сложная ссылка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://images.androidfreeget.com/h009/h30/img201405182204490371_info1280X7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328" y="1052736"/>
            <a:ext cx="6048672" cy="340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samsungbada.ru/images/stories/barcodescanner-debu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7424"/>
            <a:ext cx="5413066" cy="36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гнутая вправо стрелка 2">
            <a:hlinkClick r:id="rId5" action="ppaction://hlinksldjump"/>
          </p:cNvPr>
          <p:cNvSpPr/>
          <p:nvPr/>
        </p:nvSpPr>
        <p:spPr>
          <a:xfrm>
            <a:off x="8028384" y="6237312"/>
            <a:ext cx="648072" cy="6206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cs typeface="Narkisim" pitchFamily="34" charset="-79"/>
              </a:rPr>
              <a:t/>
            </a:r>
            <a:br>
              <a:rPr lang="ru-RU" b="1" dirty="0">
                <a:cs typeface="Narkisim" pitchFamily="34" charset="-79"/>
              </a:rPr>
            </a:br>
            <a:r>
              <a:rPr lang="ru-RU" sz="5400" b="1" dirty="0" smtClean="0">
                <a:cs typeface="Narkisim" pitchFamily="34" charset="-79"/>
              </a:rPr>
              <a:t>Применение </a:t>
            </a:r>
            <a:r>
              <a:rPr lang="en-US" b="1" dirty="0" smtClean="0">
                <a:latin typeface="Narkisim" pitchFamily="34" charset="-79"/>
                <a:cs typeface="Narkisim" pitchFamily="34" charset="-79"/>
              </a:rPr>
              <a:t>QR</a:t>
            </a:r>
            <a:r>
              <a:rPr lang="ru-RU" b="1" dirty="0" smtClean="0">
                <a:cs typeface="Narkisim" pitchFamily="34" charset="-79"/>
              </a:rPr>
              <a:t> кода</a:t>
            </a:r>
            <a:endParaRPr lang="ru-RU" sz="4800" b="1" dirty="0">
              <a:cs typeface="Narkisim" pitchFamily="34" charset="-79"/>
            </a:endParaRPr>
          </a:p>
        </p:txBody>
      </p:sp>
      <p:pic>
        <p:nvPicPr>
          <p:cNvPr id="1026" name="Picture 2" descr="D:\Яковлева\проект\QR код\qr-code (1) сведения о гимназии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099957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39552" y="3645024"/>
            <a:ext cx="7992888" cy="0"/>
          </a:xfrm>
          <a:prstGeom prst="line">
            <a:avLst/>
          </a:prstGeom>
          <a:ln/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42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8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000">
              <a:schemeClr val="bg2">
                <a:lumMod val="75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74" y="116632"/>
            <a:ext cx="828092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971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Narkisim" pitchFamily="34" charset="-79"/>
                <a:cs typeface="Narkisim" pitchFamily="34" charset="-79"/>
              </a:rPr>
              <a:t>QR – </a:t>
            </a:r>
            <a:r>
              <a:rPr lang="ru-RU" b="1" dirty="0" smtClean="0">
                <a:latin typeface="Times New Roman" pitchFamily="18" charset="0"/>
                <a:cs typeface="Narkisim" pitchFamily="34" charset="-79"/>
              </a:rPr>
              <a:t>код учреждения образования</a:t>
            </a:r>
            <a:endParaRPr lang="ru-RU" b="1" dirty="0">
              <a:latin typeface="Times New Roman" pitchFamily="18" charset="0"/>
              <a:cs typeface="Narkisim" pitchFamily="34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4536504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коде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зашифрована короткая ссылка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goo.gl/hwJfxR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 создан аккаунт 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 помощью сервиса 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Url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shortener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отслеживать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кликов 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данной ссылке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irs2.4sqi.net/img/general/width960/R0LjGAboNWKJFzh9qgJqxaF3Rpa9dH_9AJm9oXE6myY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9" t="-548757" r="-51373" b="542656"/>
          <a:stretch/>
        </p:blipFill>
        <p:spPr bwMode="auto">
          <a:xfrm>
            <a:off x="6322741" y="6574970"/>
            <a:ext cx="2647088" cy="355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Яковлева\проект\QR код\гимназ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771" y="1196752"/>
            <a:ext cx="427505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212" y="4437112"/>
            <a:ext cx="158417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96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1" y="116632"/>
            <a:ext cx="6819461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Режим работы сотрудников гимназии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4248472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Информация, зашифрованная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коде: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Санкт-Петербург, Ленинский пр., д. 94, корп. 2, лит.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Директор: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Инна Геннадьевна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Баева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Время приёма: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вторник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16:00 —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18:00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Телефон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 (812) 751-26-61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gaivenisnat@yandex.ru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Официальный сайт: 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http://293.spb.ru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605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8840"/>
            <a:ext cx="396044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95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400">
              <a:srgbClr val="038EE5"/>
            </a:gs>
            <a:gs pos="18000">
              <a:srgbClr val="03D4A8"/>
            </a:gs>
            <a:gs pos="25000">
              <a:srgbClr val="21D6E0"/>
            </a:gs>
            <a:gs pos="10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347864" y="2600908"/>
            <a:ext cx="2304256" cy="76950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коды в образовании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340363"/>
            <a:ext cx="280831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Учебная деятельность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1771" y="1023481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Каталоги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Справочные материалы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Подсказки ответы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Развитие внимания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7109" y="2108143"/>
            <a:ext cx="2664296" cy="6254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109" y="2733632"/>
            <a:ext cx="30347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Подписи к творческим проектам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Составление каталогов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Ссылки на коллективные пространства для организации работы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Записная книжка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1771" y="4509120"/>
            <a:ext cx="3168352" cy="6791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693" y="5188226"/>
            <a:ext cx="31834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Тестовые задания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Творческие вопросы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Проведение конкурсов, олимпиад, викторин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96136" y="340363"/>
            <a:ext cx="280831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6136" y="1060443"/>
            <a:ext cx="3096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Организация игр типа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Qwest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Система подсказок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Указатели направления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96136" y="2204864"/>
            <a:ext cx="3096344" cy="7920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Организация пространства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6176" y="2924944"/>
            <a:ext cx="280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Система хранения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Режим работы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Информация на сайте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Объявления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Визитки, реклама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24128" y="4402272"/>
            <a:ext cx="3347864" cy="7859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Воспитательная работа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52120" y="5188226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Информация об объекте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Виртуальные путешествия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Организация выставок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ukrpens.ru/wp-content/uploads/2013/04/man-with-symbol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123" y="4736810"/>
            <a:ext cx="1733827" cy="173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35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rgbClr val="03D4A8"/>
            </a:gs>
            <a:gs pos="25000">
              <a:srgbClr val="21D6E0"/>
            </a:gs>
            <a:gs pos="3000">
              <a:schemeClr val="accent1">
                <a:lumMod val="75000"/>
              </a:schemeClr>
            </a:gs>
            <a:gs pos="31000">
              <a:srgbClr val="005CB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229600" cy="648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b="1" dirty="0" smtClean="0">
                <a:cs typeface="Narkisim" pitchFamily="34" charset="-79"/>
              </a:rPr>
              <a:t>Актуальность проекта</a:t>
            </a:r>
            <a:endParaRPr lang="ru-RU" sz="4800" b="1" dirty="0">
              <a:cs typeface="Narkisim" pitchFamily="34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576064"/>
            <a:ext cx="5045049" cy="616530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000" b="1" dirty="0" smtClean="0">
                <a:cs typeface="Narkisim" pitchFamily="34" charset="-79"/>
              </a:rPr>
              <a:t>Мировой бум </a:t>
            </a:r>
            <a:r>
              <a:rPr lang="en-US" sz="2000" b="1" dirty="0" smtClean="0">
                <a:latin typeface="Narkisim" pitchFamily="34" charset="-79"/>
                <a:cs typeface="Narkisim" pitchFamily="34" charset="-79"/>
              </a:rPr>
              <a:t>QR – </a:t>
            </a:r>
            <a:r>
              <a:rPr lang="ru-RU" sz="2000" b="1" dirty="0" smtClean="0">
                <a:cs typeface="Narkisim" pitchFamily="34" charset="-79"/>
              </a:rPr>
              <a:t>кодов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>
                <a:cs typeface="Narkisim" pitchFamily="34" charset="-79"/>
              </a:rPr>
              <a:t>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QR-код позволяет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пользователям подавляющего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большинства смартфонов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камерами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всего за 10 сек.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интерактивном режиме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получить информацию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свои мобильные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устройства. Вот что сказано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Википедии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"Основное достоинство QR-кода —легкое распознавание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сканирующим оборудованием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(в том числе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фото камерой мобильного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телефона), что дает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возможность использования в торговле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производстве, логистике, ...".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2011 году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Германии использование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QR-кодов выросло на 70%. Та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же ситуация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других странах Европы и в США.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Японии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стране, где эти QR (иначе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мобильные коды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 появились, они наносятся практически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все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товары в магазинах, широко размещаются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рекламных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буклетах и справочниках,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визуальной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рекламе. Через такие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коды организуются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различные конкурсы и игры.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Почти столь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же широкое распространение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QR-коды получили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азиатских странах.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tsargrad.tv/uploads/%D1%82%D0%BE%D0%BA%D0%B0%D1%80%D0%B5%D0%B2%D0%B0/41353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217" y="1412776"/>
            <a:ext cx="3800271" cy="244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476672"/>
            <a:ext cx="9036496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http://barnaul.org/upload/pic/image/img_0080_1.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855" y="3933056"/>
            <a:ext cx="356662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532" y="7150"/>
            <a:ext cx="1480964" cy="148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786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13427"/>
            <a:ext cx="8229600" cy="715573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Исследование</a:t>
            </a:r>
            <a:br>
              <a:rPr lang="ru-RU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9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://women-studio.ru/wp-content/uploads/2015/08/s154275960675587916_p2_i1_w8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632" y="30480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819" y="5301208"/>
            <a:ext cx="10763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2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30000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81724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коды в России: прогнозирование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8584269"/>
              </p:ext>
            </p:extLst>
          </p:nvPr>
        </p:nvGraphicFramePr>
        <p:xfrm>
          <a:off x="0" y="836713"/>
          <a:ext cx="8820472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07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altclub.biz/files/09b132f4/241/ava_e662feac94a31781e563383dd4e9bbd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078646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6453336"/>
            <a:ext cx="6696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 данным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J’son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Parthers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Consulfing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«Рынок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QR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кодов в России»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9" descr="http://rekvizitai.vz.lt/ru/qr-kod/maersk_line_lithuani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458" y="6029167"/>
            <a:ext cx="765360" cy="76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615" y="4437337"/>
            <a:ext cx="10763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03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eb.json.ru/images/new/marketwatch/Market_QR-Codes_in_Russia_and_the_world_RU_pic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2" b="8800"/>
          <a:stretch/>
        </p:blipFill>
        <p:spPr bwMode="auto">
          <a:xfrm>
            <a:off x="-108520" y="1772816"/>
            <a:ext cx="9273378" cy="442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81724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коды в России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09" y="116632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770923"/>
            <a:ext cx="10763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9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9" descr="Действия владельцев смартфонов в оффлайн-магазинах (Европа)&#10;Данные comScore MobiLensTM, Европа. Средние данные за 3 месяца...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Что делают владельцы смартфонов в оффлайн-магазинах (США)&#10;Данные Google Mobile In-Store Research, Апрель 2013&#10;Большинство ...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Предпочтения владельцев смартфонов:&#10;мобильная версия или приложение?&#10;Данные Google Mobile In-Store Research, Апрель 2013&#10; 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Увеличение среднего чека у владельцев смартфонов (США)&#10;Данные Google Mobile In-Store Research, Апрель 2013&#10;Владельцы смарт...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3" descr="Данные Google Mobile In-Store Research, Апрель 2013&#10;“Спустя всего несколько дней после старта почти 1500 человек считали Q...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4" descr="QR коды&#10;и mobile&#10;Исследования,&#10;цифры и факты!&#10;Подготовлено в http://rta-moscow.com&#10; 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8" descr="Использование смартфонов и планшетов при покупке в США&#10;Данные comScore MobiLens and TabLens, США. Средние данные за 3 меся..."/>
          <p:cNvSpPr>
            <a:spLocks noChangeAspect="1" noChangeArrowheads="1"/>
          </p:cNvSpPr>
          <p:nvPr/>
        </p:nvSpPr>
        <p:spPr bwMode="auto">
          <a:xfrm>
            <a:off x="34925" y="79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58" y="391811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38459254"/>
              </p:ext>
            </p:extLst>
          </p:nvPr>
        </p:nvGraphicFramePr>
        <p:xfrm>
          <a:off x="187325" y="1102526"/>
          <a:ext cx="8839200" cy="5452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771800" y="152400"/>
            <a:ext cx="6264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коды в Красносельском районе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1" name="Picture 17" descr="http://altclub.biz/files/09b132f4/241/ava_e662feac94a31781e563383dd4e9bbd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5" y="5373216"/>
            <a:ext cx="1497721" cy="149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http://rekvizitai.vz.lt/ru/qr-kod/maersk_line_lithuani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739396"/>
            <a:ext cx="765360" cy="76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657" y="5431301"/>
            <a:ext cx="10763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4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2375696"/>
              </p:ext>
            </p:extLst>
          </p:nvPr>
        </p:nvGraphicFramePr>
        <p:xfrm>
          <a:off x="179512" y="1286764"/>
          <a:ext cx="8424936" cy="5271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332656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QR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кодов среди учащихся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10-11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классов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9" descr="http://rekvizitai.vz.lt/ru/qr-kod/maersk_line_lithuan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11" y="5838043"/>
            <a:ext cx="765360" cy="76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10763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8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5000">
              <a:srgbClr val="0070C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QR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кодов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повседневной жизни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s://apf.mail.ru/cgi-bin/readmsg?id=14617494390000000077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5" descr="https://apf.mail.ru/cgi-bin/readmsg/IMG_0737.JPG?id=14617494390000000077%3B0%3B1&amp;x-email=katena200685%40mail.ru&amp;exif=1&amp;bs=1081&amp;bl=36363&amp;ct=image%2Fjpeg&amp;cn=IMG_0737.JPG&amp;cte=binar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apf.mail.ru/cgi-bin/readmsg/IMG_0739.JPG?id=14617494390000000077%3B0%3B5&amp;x-email=katena200685%40mail.ru&amp;exif=1&amp;bs=68036&amp;bl=31550&amp;ct=image%2Fjpeg&amp;cn=IMG_0739.JPG&amp;cte=binar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https://apf.mail.ru/cgi-bin/readmsg/IMG_0744.JPG?id=14617494390000000077%3B0%3B9&amp;x-email=katena200685%40mail.ru&amp;exif=1&amp;bs=131674&amp;bl=36130&amp;ct=image%2Fjpeg&amp;cn=IMG_0744.JPG&amp;cte=binar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8" descr="http://fashionblogeu.info/photo/56b72665989c7.jp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2" y="1082675"/>
            <a:ext cx="3039914" cy="40532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853" y="1287462"/>
            <a:ext cx="3870039" cy="29025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945" y="3021723"/>
            <a:ext cx="2726908" cy="38339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853" y="3902535"/>
            <a:ext cx="3870039" cy="289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7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rgbClr val="0070C0"/>
            </a:gs>
            <a:gs pos="3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QR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кодов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повседневной жизни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s://apf.mail.ru/cgi-bin/readmsg?id=14617494390000000077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5" descr="https://apf.mail.ru/cgi-bin/readmsg/IMG_0737.JPG?id=14617494390000000077%3B0%3B1&amp;x-email=katena200685%40mail.ru&amp;exif=1&amp;bs=1081&amp;bl=36363&amp;ct=image%2Fjpeg&amp;cn=IMG_0737.JPG&amp;cte=binar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apf.mail.ru/cgi-bin/readmsg/IMG_0739.JPG?id=14617494390000000077%3B0%3B5&amp;x-email=katena200685%40mail.ru&amp;exif=1&amp;bs=68036&amp;bl=31550&amp;ct=image%2Fjpeg&amp;cn=IMG_0739.JPG&amp;cte=binar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https://apf.mail.ru/cgi-bin/readmsg/IMG_0744.JPG?id=14617494390000000077%3B0%3B9&amp;x-email=katena200685%40mail.ru&amp;exif=1&amp;bs=131674&amp;bl=36130&amp;ct=image%2Fjpeg&amp;cn=IMG_0744.JPG&amp;cte=binar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8" descr="http://fashionblogeu.info/photo/56b72665989c7.jp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51520" y="1412776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Первая </a:t>
            </a:r>
            <a:r>
              <a:rPr lang="ru-RU" dirty="0"/>
              <a:t>в мире </a:t>
            </a:r>
            <a:r>
              <a:rPr lang="ru-RU" dirty="0" smtClean="0"/>
              <a:t>миниатюрная книга </a:t>
            </a:r>
            <a:r>
              <a:rPr lang="ru-RU" dirty="0"/>
              <a:t>– роман «Евгений Онегин» - страницы которой содержат не текст, а …  QR-код, который намного информативнее привычного штрих-кода.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56" y="2748362"/>
            <a:ext cx="3062353" cy="272942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485" y="2763210"/>
            <a:ext cx="551343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5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000">
              <a:srgbClr val="FFFF00"/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QR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кодов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повседневной жизни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s://apf.mail.ru/cgi-bin/readmsg?id=14617494390000000077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5" descr="https://apf.mail.ru/cgi-bin/readmsg/IMG_0737.JPG?id=14617494390000000077%3B0%3B1&amp;x-email=katena200685%40mail.ru&amp;exif=1&amp;bs=1081&amp;bl=36363&amp;ct=image%2Fjpeg&amp;cn=IMG_0737.JPG&amp;cte=binar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apf.mail.ru/cgi-bin/readmsg/IMG_0739.JPG?id=14617494390000000077%3B0%3B5&amp;x-email=katena200685%40mail.ru&amp;exif=1&amp;bs=68036&amp;bl=31550&amp;ct=image%2Fjpeg&amp;cn=IMG_0739.JPG&amp;cte=binar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https://apf.mail.ru/cgi-bin/readmsg/IMG_0744.JPG?id=14617494390000000077%3B0%3B9&amp;x-email=katena200685%40mail.ru&amp;exif=1&amp;bs=131674&amp;bl=36130&amp;ct=image%2Fjpeg&amp;cn=IMG_0744.JPG&amp;cte=binar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://www.transferbusinessonline.com/wp-content/uploads/2015/07/Reputation-1024x1024.pn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8" descr="http://fashionblogeu.info/photo/56b72665989c7.jp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8941"/>
            <a:ext cx="3067050" cy="1790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681" y="1287462"/>
            <a:ext cx="3178540" cy="17688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41" y="3200811"/>
            <a:ext cx="5198749" cy="292232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221" y="1287462"/>
            <a:ext cx="3121566" cy="176888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983" y="3574994"/>
            <a:ext cx="3837039" cy="253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QR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кодов на уроках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s://apf.mail.ru/cgi-bin/readmsg?id=14617494390000000077;0;1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5" descr="https://apf.mail.ru/cgi-bin/readmsg/IMG_0737.JPG?id=14617494390000000077%3B0%3B1&amp;x-email=katena200685%40mail.ru&amp;exif=1&amp;bs=1081&amp;bl=36363&amp;ct=image%2Fjpeg&amp;cn=IMG_0737.JPG&amp;cte=binar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03" y="1009054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8" descr="https://apf.mail.ru/cgi-bin/readmsg/IMG_0739.JPG?id=14617494390000000077%3B0%3B5&amp;x-email=katena200685%40mail.ru&amp;exif=1&amp;bs=68036&amp;bl=31550&amp;ct=image%2Fjpeg&amp;cn=IMG_0739.JPG&amp;cte=binar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https://apf.mail.ru/cgi-bin/readmsg/IMG_0744.JPG?id=14617494390000000077%3B0%3B9&amp;x-email=katena200685%40mail.ru&amp;exif=1&amp;bs=131674&amp;bl=36130&amp;ct=image%2Fjpeg&amp;cn=IMG_0744.JPG&amp;cte=binar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09054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71372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9" descr="http://rekvizitai.vz.lt/ru/qr-kod/maersk_line_lithuani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032" y="6076342"/>
            <a:ext cx="765360" cy="76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8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87000">
              <a:srgbClr val="21D6E0"/>
            </a:gs>
            <a:gs pos="12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Разработки уроков с использованием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QR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кодов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988840"/>
            <a:ext cx="885698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Кодирование информации – Информатика и ИКТ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Языки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программирования – Информатика и ИКТ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err="1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Famous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people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 – Английский язык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QR-кроссворд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квест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)  –  История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Плюсы и минусы: последствия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татаро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 – монгольского ига для развития Руси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 - История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70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>
                <a:lumMod val="52000"/>
                <a:lumOff val="48000"/>
              </a:srgbClr>
            </a:gs>
            <a:gs pos="100000">
              <a:srgbClr val="005CBF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602" y="-27384"/>
            <a:ext cx="8571902" cy="6696744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ru-RU" sz="3300" b="1" dirty="0" smtClean="0">
                <a:solidFill>
                  <a:schemeClr val="accent6">
                    <a:lumMod val="75000"/>
                  </a:schemeClr>
                </a:solidFill>
                <a:cs typeface="Narkisim" pitchFamily="34" charset="-79"/>
              </a:rPr>
              <a:t>Цель</a:t>
            </a:r>
            <a:r>
              <a:rPr lang="ru-RU" sz="3300" b="1" dirty="0" smtClean="0">
                <a:solidFill>
                  <a:schemeClr val="accent6">
                    <a:lumMod val="75000"/>
                  </a:schemeClr>
                </a:solidFill>
                <a:cs typeface="Narkisim" pitchFamily="34" charset="-79"/>
              </a:rPr>
              <a:t>: </a:t>
            </a:r>
            <a:r>
              <a:rPr lang="ru-RU" sz="2400" b="1" dirty="0">
                <a:cs typeface="Narkisim" pitchFamily="34" charset="-79"/>
              </a:rPr>
              <a:t>внедрение новых передовых информационных технологий </a:t>
            </a:r>
            <a:r>
              <a:rPr lang="ru-RU" sz="2400" b="1" dirty="0" smtClean="0">
                <a:cs typeface="Narkisim" pitchFamily="34" charset="-79"/>
              </a:rPr>
              <a:t>с использованием </a:t>
            </a:r>
            <a:r>
              <a:rPr lang="ru-RU" sz="2400" b="1" dirty="0">
                <a:cs typeface="Narkisim" pitchFamily="34" charset="-79"/>
              </a:rPr>
              <a:t>мобильных телефонов, смартфонов и </a:t>
            </a:r>
            <a:r>
              <a:rPr lang="ru-RU" sz="2400" b="1" dirty="0" smtClean="0">
                <a:cs typeface="Narkisim" pitchFamily="34" charset="-79"/>
              </a:rPr>
              <a:t>мобильного интернета </a:t>
            </a:r>
            <a:r>
              <a:rPr lang="ru-RU" sz="2400" b="1" dirty="0">
                <a:cs typeface="Narkisim" pitchFamily="34" charset="-79"/>
              </a:rPr>
              <a:t>в информационной </a:t>
            </a:r>
            <a:r>
              <a:rPr lang="ru-RU" sz="2400" b="1" dirty="0" smtClean="0">
                <a:cs typeface="Narkisim" pitchFamily="34" charset="-79"/>
              </a:rPr>
              <a:t>среде </a:t>
            </a:r>
            <a:r>
              <a:rPr lang="ru-RU" sz="2400" b="1" dirty="0">
                <a:cs typeface="Narkisim" pitchFamily="34" charset="-79"/>
              </a:rPr>
              <a:t>учреждения образования</a:t>
            </a:r>
            <a:r>
              <a:rPr lang="ru-RU" sz="2400" b="1" dirty="0" smtClean="0">
                <a:cs typeface="Narkisim" pitchFamily="34" charset="-79"/>
              </a:rPr>
              <a:t>.</a:t>
            </a:r>
          </a:p>
          <a:p>
            <a:pPr marL="0" indent="0">
              <a:buNone/>
            </a:pPr>
            <a:r>
              <a:rPr lang="ru-RU" sz="3300" b="1" dirty="0" smtClean="0">
                <a:solidFill>
                  <a:schemeClr val="accent6">
                    <a:lumMod val="75000"/>
                  </a:schemeClr>
                </a:solidFill>
                <a:cs typeface="Narkisim" pitchFamily="34" charset="-79"/>
              </a:rPr>
              <a:t>Задачи</a:t>
            </a:r>
            <a:r>
              <a:rPr lang="ru-RU" sz="3300" b="1" dirty="0" smtClean="0">
                <a:solidFill>
                  <a:schemeClr val="accent6">
                    <a:lumMod val="75000"/>
                  </a:schemeClr>
                </a:solidFill>
                <a:cs typeface="Narkisim" pitchFamily="34" charset="-79"/>
              </a:rPr>
              <a:t>:</a:t>
            </a:r>
          </a:p>
          <a:p>
            <a:pPr algn="just"/>
            <a:r>
              <a:rPr lang="ru-RU" sz="2200" b="1" dirty="0" smtClean="0"/>
              <a:t>познакомиться с принципом "цифрового захвата" через представление и чтение информации в формате "быстрый отклик" / </a:t>
            </a:r>
            <a:r>
              <a:rPr lang="ru-RU" sz="2200" b="1" dirty="0" err="1" smtClean="0"/>
              <a:t>quick</a:t>
            </a:r>
            <a:r>
              <a:rPr lang="ru-RU" sz="2200" b="1" dirty="0" smtClean="0"/>
              <a:t>  </a:t>
            </a:r>
            <a:r>
              <a:rPr lang="ru-RU" sz="2200" b="1" dirty="0" err="1" smtClean="0"/>
              <a:t>response</a:t>
            </a:r>
            <a:r>
              <a:rPr lang="ru-RU" sz="2200" b="1" dirty="0" smtClean="0"/>
              <a:t>, QR- кодирование;</a:t>
            </a:r>
          </a:p>
          <a:p>
            <a:pPr algn="just"/>
            <a:r>
              <a:rPr lang="ru-RU" sz="2200" b="1" dirty="0" smtClean="0"/>
              <a:t> </a:t>
            </a:r>
            <a:r>
              <a:rPr lang="ru-RU" sz="2200" b="1" dirty="0"/>
              <a:t>изучить сервисы, с помощью которых можно создать QR код</a:t>
            </a:r>
            <a:r>
              <a:rPr lang="ru-RU" sz="2200" b="1" dirty="0" smtClean="0"/>
              <a:t>;</a:t>
            </a:r>
          </a:p>
          <a:p>
            <a:pPr algn="just"/>
            <a:r>
              <a:rPr lang="ru-RU" sz="2200" b="1" dirty="0" smtClean="0"/>
              <a:t> </a:t>
            </a:r>
            <a:r>
              <a:rPr lang="ru-RU" sz="2200" b="1" dirty="0"/>
              <a:t>установить на свои мобильные устройства программы для чтения QR- </a:t>
            </a:r>
            <a:r>
              <a:rPr lang="ru-RU" sz="2200" b="1" dirty="0" smtClean="0"/>
              <a:t>кодов;</a:t>
            </a:r>
          </a:p>
          <a:p>
            <a:pPr algn="just"/>
            <a:r>
              <a:rPr lang="ru-RU" sz="2200" b="1" dirty="0" smtClean="0"/>
              <a:t>составить </a:t>
            </a:r>
            <a:r>
              <a:rPr lang="ru-RU" sz="2200" b="1" dirty="0"/>
              <a:t>список приложений для считывания кодов для различных моделей телефонов</a:t>
            </a:r>
            <a:r>
              <a:rPr lang="ru-RU" sz="2200" b="1" dirty="0" smtClean="0"/>
              <a:t>;</a:t>
            </a:r>
          </a:p>
          <a:p>
            <a:pPr algn="just"/>
            <a:r>
              <a:rPr lang="ru-RU" sz="2200" b="1" dirty="0" smtClean="0"/>
              <a:t> </a:t>
            </a:r>
            <a:r>
              <a:rPr lang="ru-RU" sz="2200" b="1" dirty="0"/>
              <a:t>разработать мероприятия с использованием QR </a:t>
            </a:r>
            <a:r>
              <a:rPr lang="ru-RU" sz="2200" b="1" dirty="0" smtClean="0"/>
              <a:t>кодов;</a:t>
            </a:r>
            <a:endParaRPr lang="ru-RU" sz="2200" b="1" dirty="0" smtClean="0"/>
          </a:p>
          <a:p>
            <a:pPr algn="just"/>
            <a:r>
              <a:rPr lang="ru-RU" sz="2200" b="1" dirty="0" smtClean="0"/>
              <a:t>разработать </a:t>
            </a:r>
            <a:r>
              <a:rPr lang="ru-RU" sz="2200" b="1" dirty="0"/>
              <a:t>личный информационный ресурс (блог), представляющий материалы проекта.</a:t>
            </a:r>
            <a:endParaRPr lang="ru-RU" sz="2200" b="1" dirty="0">
              <a:solidFill>
                <a:schemeClr val="accent6">
                  <a:lumMod val="75000"/>
                </a:schemeClr>
              </a:solidFill>
              <a:cs typeface="Narkisim" pitchFamily="34" charset="-79"/>
            </a:endParaRPr>
          </a:p>
        </p:txBody>
      </p:sp>
      <p:pic>
        <p:nvPicPr>
          <p:cNvPr id="1028" name="Picture 4" descr="http://spb.ros-spravka.ru/upload/iblock/408/emblem29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0164" cy="57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858539"/>
            <a:ext cx="14287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59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99FF"/>
            </a:gs>
            <a:gs pos="16000">
              <a:srgbClr val="00CCCC"/>
            </a:gs>
            <a:gs pos="95000">
              <a:srgbClr val="9999FF"/>
            </a:gs>
            <a:gs pos="5000">
              <a:srgbClr val="2E6792"/>
            </a:gs>
            <a:gs pos="0">
              <a:srgbClr val="3333CC"/>
            </a:gs>
            <a:gs pos="2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280920" cy="4824536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 познакомились  с принципом "цифрового захвата" через представление и чтение информации в формате "быстрый отклик" /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quick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response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QR- кодирование.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Изучили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сервисы, с помощью которых можно создать QR код.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Разработали  мероприятия с использованием QR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кодов.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исследования по внедрению новых передовых информационных технологий с использованием мобильных телефонов, смартфонов и мобильного интернета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информационной.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9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000">
              <a:schemeClr val="tx2">
                <a:lumMod val="40000"/>
                <a:lumOff val="60000"/>
              </a:schemeClr>
            </a:gs>
            <a:gs pos="66000">
              <a:srgbClr val="000040"/>
            </a:gs>
            <a:gs pos="0">
              <a:srgbClr val="400040"/>
            </a:gs>
            <a:gs pos="41000">
              <a:srgbClr val="8F0040"/>
            </a:gs>
            <a:gs pos="27000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369" y="2996952"/>
            <a:ext cx="91021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  <a:reflection blurRad="6350" stA="55000" endA="50" endPos="85000" dist="60007" dir="5400000" sy="-100000" algn="bl" rotWithShape="0"/>
                </a:effectLst>
              </a:rPr>
              <a:t>Спасибо за внимание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869160"/>
            <a:ext cx="2543100" cy="183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43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alpha val="43000"/>
                <a:lumMod val="0"/>
              </a:schemeClr>
            </a:gs>
            <a:gs pos="17999">
              <a:srgbClr val="99CC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0703" y="176919"/>
            <a:ext cx="6984776" cy="576064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Новизна и инновационность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388" y="856164"/>
            <a:ext cx="6912768" cy="388843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коды — это миниатюрные носители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медиаданных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которые хранят текстовую информацию объемом примерно в половину страницы А4 формата. При помощи квадратов черного и белого цвета эти данные специальным образом кодируются. А расшифровка осуществляется с помощью простых сканирующих устройств.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Двумерный штрих код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разработанный японской фирмой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Denso-Wave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1994 году. В этом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штрих коде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кодируется разнообразная информация, состоящая из символов (включая кириллицу, цифры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спецсимволы).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blacknetgroup.com/wp-content/uploads/qrcode_onrestaurantsig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404" y="829123"/>
            <a:ext cx="1753807" cy="1554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805909"/>
            <a:ext cx="9144000" cy="0"/>
          </a:xfrm>
          <a:prstGeom prst="line">
            <a:avLst/>
          </a:prstGeom>
          <a:ln w="76200"/>
          <a:effectLst>
            <a:innerShdw blurRad="63500" dist="50800" dir="13500000">
              <a:prstClr val="black">
                <a:alpha val="50000"/>
              </a:prstClr>
            </a:innerShdw>
            <a:reflection blurRad="6350" stA="50000" endA="300" endPos="55500" dist="50800" dir="5400000" sy="-100000" algn="bl" rotWithShape="0"/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102" name="Picture 6" descr="http://mediaguide.ru/p/5680_11-11-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427" y="2492896"/>
            <a:ext cx="1753198" cy="119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99" y="-50434"/>
            <a:ext cx="1195611" cy="119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049" y="5373216"/>
            <a:ext cx="8893901" cy="1891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кодируемой информации может быть любым: адрес сайта, номер телефона, электронная визитка, координаты местоположения и так далее. Один QR-код может содержать 7089 цифр или 4296 букв. </a:t>
            </a:r>
          </a:p>
          <a:p>
            <a:pPr>
              <a:lnSpc>
                <a:spcPct val="150000"/>
              </a:lnSpc>
            </a:pP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604" y="4030221"/>
            <a:ext cx="128587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5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369" y="259842"/>
            <a:ext cx="5338936" cy="92211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Механизм использования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118" y="1282006"/>
            <a:ext cx="5309978" cy="456510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Возьмите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мобильный телефон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камерой.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Запустите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программу 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сканирования штрих-код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Наведите объектив камеры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код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Перейдите по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ссылке или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прочитайте текст.</a:t>
            </a:r>
          </a:p>
        </p:txBody>
      </p:sp>
      <p:pic>
        <p:nvPicPr>
          <p:cNvPr id="5124" name="Picture 4" descr="http://www.imediaconnection.com/images/content/31742-fu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3232757" cy="181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7" t="6935" r="18629" b="33346"/>
          <a:stretch/>
        </p:blipFill>
        <p:spPr bwMode="auto">
          <a:xfrm>
            <a:off x="3203848" y="3992504"/>
            <a:ext cx="5218771" cy="267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79" y="188640"/>
            <a:ext cx="1064518" cy="106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97152"/>
            <a:ext cx="1313426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70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7000">
              <a:schemeClr val="tx2">
                <a:lumMod val="75000"/>
                <a:lumOff val="25000"/>
                <a:alpha val="97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50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Программное обеспечение для мобильных устройств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r>
              <a:rPr lang="ru-RU" sz="2800" b="1" dirty="0" smtClean="0"/>
              <a:t>Программу </a:t>
            </a:r>
            <a:r>
              <a:rPr lang="ru-RU" sz="2800" b="1" dirty="0"/>
              <a:t>для сканирования штрих кодов легко скачать с </a:t>
            </a:r>
            <a:r>
              <a:rPr lang="ru-RU" sz="2800" b="1" dirty="0" smtClean="0"/>
              <a:t>магазина приложений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22058" y="2060848"/>
            <a:ext cx="8856984" cy="0"/>
          </a:xfrm>
          <a:prstGeom prst="line">
            <a:avLst/>
          </a:prstGeom>
          <a:ln/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http://www.conectaencontra.com.br/images/androi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74" y="3247407"/>
            <a:ext cx="1453245" cy="155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2058" y="5733256"/>
            <a:ext cx="1973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5EB15"/>
                </a:solidFill>
                <a:cs typeface="Narkisim" pitchFamily="34" charset="-79"/>
              </a:rPr>
              <a:t>для </a:t>
            </a:r>
            <a:r>
              <a:rPr lang="ru-RU" sz="2000" b="1" dirty="0" err="1" smtClean="0">
                <a:solidFill>
                  <a:srgbClr val="15EB15"/>
                </a:solidFill>
                <a:cs typeface="Narkisim" pitchFamily="34" charset="-79"/>
              </a:rPr>
              <a:t>Android</a:t>
            </a:r>
            <a:r>
              <a:rPr lang="ru-RU" sz="2000" b="1" dirty="0" smtClean="0">
                <a:solidFill>
                  <a:srgbClr val="15EB15"/>
                </a:solidFill>
                <a:cs typeface="Narkisim" pitchFamily="34" charset="-79"/>
              </a:rPr>
              <a:t> </a:t>
            </a:r>
            <a:r>
              <a:rPr lang="ru-RU" sz="2000" b="1" dirty="0">
                <a:solidFill>
                  <a:srgbClr val="15EB15"/>
                </a:solidFill>
                <a:cs typeface="Narkisim" pitchFamily="34" charset="-79"/>
              </a:rPr>
              <a:t>это </a:t>
            </a:r>
            <a:r>
              <a:rPr lang="ru-RU" sz="2000" b="1" dirty="0" err="1">
                <a:solidFill>
                  <a:srgbClr val="15EB15"/>
                </a:solidFill>
                <a:cs typeface="Narkisim" pitchFamily="34" charset="-79"/>
              </a:rPr>
              <a:t>Play</a:t>
            </a:r>
            <a:r>
              <a:rPr lang="ru-RU" sz="2000" b="1" dirty="0">
                <a:solidFill>
                  <a:srgbClr val="15EB15"/>
                </a:solidFill>
                <a:cs typeface="Narkisim" pitchFamily="34" charset="-79"/>
              </a:rPr>
              <a:t> </a:t>
            </a:r>
            <a:r>
              <a:rPr lang="ru-RU" sz="2000" b="1" dirty="0" err="1">
                <a:solidFill>
                  <a:srgbClr val="15EB15"/>
                </a:solidFill>
                <a:cs typeface="Narkisim" pitchFamily="34" charset="-79"/>
              </a:rPr>
              <a:t>Маркет</a:t>
            </a:r>
            <a:endParaRPr lang="ru-RU" sz="2000" b="1" dirty="0">
              <a:solidFill>
                <a:srgbClr val="15EB15"/>
              </a:solidFill>
              <a:cs typeface="Narkisim" pitchFamily="34" charset="-79"/>
            </a:endParaRPr>
          </a:p>
        </p:txBody>
      </p:sp>
      <p:pic>
        <p:nvPicPr>
          <p:cNvPr id="6152" name="Picture 8" descr="http://bodrumkentrehberi.com/media/c6ced73a1e2c4729aac6c0371150929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66" y="2996952"/>
            <a:ext cx="2736304" cy="20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87824" y="5733256"/>
            <a:ext cx="1692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15EB15"/>
                </a:solidFill>
              </a:rPr>
              <a:t>для </a:t>
            </a:r>
            <a:r>
              <a:rPr lang="en-US" sz="2000" b="1" dirty="0">
                <a:solidFill>
                  <a:srgbClr val="15EB15"/>
                </a:solidFill>
              </a:rPr>
              <a:t>iPhone - App Store</a:t>
            </a:r>
            <a:endParaRPr lang="ru-RU" sz="2000" b="1" dirty="0">
              <a:solidFill>
                <a:srgbClr val="15EB15"/>
              </a:solidFill>
            </a:endParaRPr>
          </a:p>
        </p:txBody>
      </p:sp>
      <p:pic>
        <p:nvPicPr>
          <p:cNvPr id="6154" name="Picture 10" descr="http://cdn.mdimg.co.uk/upload/random/symbian-o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547" y="3645835"/>
            <a:ext cx="2644598" cy="104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868144" y="5733256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15EB15"/>
                </a:solidFill>
              </a:rPr>
              <a:t>для</a:t>
            </a:r>
            <a:r>
              <a:rPr lang="en-US" sz="2000" b="1" dirty="0">
                <a:solidFill>
                  <a:srgbClr val="15EB15"/>
                </a:solidFill>
              </a:rPr>
              <a:t> Symbian - </a:t>
            </a:r>
            <a:r>
              <a:rPr lang="en-US" sz="2000" b="1" dirty="0" smtClean="0">
                <a:solidFill>
                  <a:srgbClr val="15EB15"/>
                </a:solidFill>
              </a:rPr>
              <a:t>Windows </a:t>
            </a:r>
            <a:r>
              <a:rPr lang="en-US" sz="2000" b="1" dirty="0">
                <a:solidFill>
                  <a:srgbClr val="15EB15"/>
                </a:solidFill>
              </a:rPr>
              <a:t>Phone - Marketplace</a:t>
            </a:r>
            <a:endParaRPr lang="ru-RU" sz="2000" b="1" dirty="0">
              <a:solidFill>
                <a:srgbClr val="15EB15"/>
              </a:solidFill>
            </a:endParaRPr>
          </a:p>
        </p:txBody>
      </p:sp>
      <p:pic>
        <p:nvPicPr>
          <p:cNvPr id="8194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4" y="116632"/>
            <a:ext cx="1186559" cy="118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16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rgbClr val="15EB15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Сервисы для создания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QR-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кода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44491"/>
              </p:ext>
            </p:extLst>
          </p:nvPr>
        </p:nvGraphicFramePr>
        <p:xfrm>
          <a:off x="395536" y="1052735"/>
          <a:ext cx="8568952" cy="5328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76"/>
                <a:gridCol w="4284476"/>
              </a:tblGrid>
              <a:tr h="568026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Название сервиса</a:t>
                      </a:r>
                      <a:endParaRPr lang="ru-RU" b="1" dirty="0"/>
                    </a:p>
                  </a:txBody>
                  <a:tcPr anchor="ctr"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Краткое описание</a:t>
                      </a:r>
                      <a:endParaRPr lang="ru-RU" b="1" dirty="0"/>
                    </a:p>
                  </a:txBody>
                  <a:tcPr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966321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QR Coder</a:t>
                      </a:r>
                      <a:endParaRPr lang="ru-RU" b="1" dirty="0"/>
                    </a:p>
                  </a:txBody>
                  <a:tcPr anchor="ctr"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Генератор QR-кодов, кодирует любой текст, ссылку на сайт, визитную QR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Coder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карточку,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sms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-сообщение. Создает закладку в Вашем браузере с возможностью создания кода на любой сайт, фрагмент текста.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24434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FOX TOOLS</a:t>
                      </a:r>
                      <a:endParaRPr lang="ru-RU" b="1" dirty="0"/>
                    </a:p>
                  </a:txBody>
                  <a:tcPr anchor="ctr"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Кодирует текст, визитку, SMS. Прочитывает коды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724434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Онлайн генератор 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QR </a:t>
                      </a:r>
                      <a:endParaRPr lang="ru-RU" b="1" dirty="0"/>
                    </a:p>
                  </a:txBody>
                  <a:tcPr anchor="ctr"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Генерирует код любого типа и размера, адрес сайта, номер телефона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345377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BeQRious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b="1" dirty="0"/>
                    </a:p>
                  </a:txBody>
                  <a:tcPr anchor="ctr"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Генерирует код любого типа и размера,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дрес сайта, географическое положение, номер телефона, E-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mail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календарь событий, обычный текст. 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80000">
                          <a:schemeClr val="tx2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pic>
        <p:nvPicPr>
          <p:cNvPr id="9218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32892" cy="83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25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419872" y="2492896"/>
            <a:ext cx="2664296" cy="144016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способов применения </a:t>
            </a:r>
            <a:r>
              <a:rPr lang="en-US" b="1" dirty="0" smtClean="0"/>
              <a:t>QR </a:t>
            </a:r>
            <a:r>
              <a:rPr lang="ru-RU" b="1" dirty="0" smtClean="0"/>
              <a:t>кодов</a:t>
            </a:r>
          </a:p>
          <a:p>
            <a:pPr algn="ctr"/>
            <a:endParaRPr lang="ru-RU" b="1" dirty="0"/>
          </a:p>
        </p:txBody>
      </p:sp>
      <p:pic>
        <p:nvPicPr>
          <p:cNvPr id="5" name="Picture 2" descr="D:\Яковлева\проект\QR код\qr-code (1) сведения о гимназии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842" y="3315452"/>
            <a:ext cx="605222" cy="60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270279" y="2252143"/>
            <a:ext cx="2334209" cy="10081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b="1" dirty="0" smtClean="0"/>
              <a:t>    Цифровые </a:t>
            </a:r>
          </a:p>
          <a:p>
            <a:pPr algn="r"/>
            <a:r>
              <a:rPr lang="ru-RU" b="1" dirty="0" smtClean="0"/>
              <a:t>подарки</a:t>
            </a:r>
            <a:endParaRPr lang="ru-RU" b="1" dirty="0"/>
          </a:p>
        </p:txBody>
      </p:sp>
      <p:pic>
        <p:nvPicPr>
          <p:cNvPr id="11" name="Рисунок 10" descr="http://4.bp.blogspot.com/-4TR_MK-s5mc/US0dLTluF7I/AAAAAAAAA0A/gqFA08nDXmw/s320/digital-library-in-bucharest-underground-1-526x2951.jpg">
            <a:hlinkClick r:id="rId3" action="ppaction://hlinksldjump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5" y="2458601"/>
            <a:ext cx="1059311" cy="71411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240284" y="3933056"/>
            <a:ext cx="2770585" cy="12241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Стимулирование </a:t>
            </a:r>
          </a:p>
          <a:p>
            <a:pPr algn="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покупок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://4.bp.blogspot.com/-b3PLgx7yP38/US0bv0TdJyI/AAAAAAAAAz0/BtG5IFZcJEA/s320/tesco_qr_code.png">
            <a:hlinkClick r:id="rId5" action="ppaction://hlinksldjump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85" y="4077073"/>
            <a:ext cx="1110208" cy="90363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5954216" y="4395913"/>
            <a:ext cx="2786379" cy="11751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Голосование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http://2.bp.blogspot.com/-oVMTH4PPZNY/USoRPCg4-XI/AAAAAAAAAzI/3M4cEClc2dc/s320/05-6a00d8341c5dea53ef0162fbde1545970d-800wi.jpg">
            <a:hlinkClick r:id="rId7" action="ppaction://hlinksldjump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339" y="4572231"/>
            <a:ext cx="1166707" cy="82987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Скругленный прямоугольник 13">
            <a:hlinkClick r:id="rId9" action="ppaction://hlinksldjump"/>
          </p:cNvPr>
          <p:cNvSpPr/>
          <p:nvPr/>
        </p:nvSpPr>
        <p:spPr>
          <a:xfrm>
            <a:off x="6609394" y="2719754"/>
            <a:ext cx="2452393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Вовлечение </a:t>
            </a:r>
          </a:p>
          <a:p>
            <a:pPr algn="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клиентов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http://1.bp.blogspot.com/-sbatSrKX-mY/USoQIBJA-HI/AAAAAAAAAy8/eRHH2o4GDcY/s320/03-Scan_to_win_QR_code+copyWEB.jpg">
            <a:hlinkClick r:id="rId9" action="ppaction://hlinksldjump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693" y="2793854"/>
            <a:ext cx="842926" cy="71589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Скругленный прямоугольник 15">
            <a:hlinkClick r:id="rId11" action="ppaction://hlinksldjump"/>
          </p:cNvPr>
          <p:cNvSpPr/>
          <p:nvPr/>
        </p:nvSpPr>
        <p:spPr>
          <a:xfrm>
            <a:off x="5449550" y="603455"/>
            <a:ext cx="2707538" cy="9361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Сложная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ссылка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http://3.bp.blogspot.com/-KA4RPvRzHwU/USoMn6ky2OI/AAAAAAAAAyo/OC3V5kT0mO8/s320/00+QR-Poster-2011.jpg">
            <a:hlinkClick r:id="rId11" action="ppaction://hlinksldjump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75463"/>
            <a:ext cx="914558" cy="866499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Скругленный прямоугольник 21">
            <a:hlinkClick r:id="rId13" action="ppaction://hlinksldjump"/>
          </p:cNvPr>
          <p:cNvSpPr/>
          <p:nvPr/>
        </p:nvSpPr>
        <p:spPr>
          <a:xfrm>
            <a:off x="2843808" y="5590120"/>
            <a:ext cx="2880320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Любопытство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 descr="http://4.bp.blogspot.com/-3ypVDGkapaM/USoSld-oCSI/AAAAAAAAAzg/ndIl9aSm8yM/s1600/qr-code.jpg">
            <a:hlinkClick r:id="rId13" action="ppaction://hlinksldjump"/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946" y="5653370"/>
            <a:ext cx="1068710" cy="63847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Скругленный прямоугольник 17">
            <a:hlinkClick r:id="rId15" action="ppaction://hlinksldjump"/>
          </p:cNvPr>
          <p:cNvSpPr/>
          <p:nvPr/>
        </p:nvSpPr>
        <p:spPr>
          <a:xfrm>
            <a:off x="1341684" y="490148"/>
            <a:ext cx="2800729" cy="93610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Дополнительная информация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http://3.bp.blogspot.com/-S1cn1cOrP2c/USoMmrx1-pI/AAAAAAAAAyg/_ctDFM0k7aA/s320/01+-+RMV-PM__Foto__Infomodule-crop.jpg">
            <a:hlinkClick r:id="rId15" action="ppaction://hlinksldjump"/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646" y="675463"/>
            <a:ext cx="762000" cy="6211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" name="Прямая со стрелкой 27"/>
          <p:cNvCxnSpPr/>
          <p:nvPr/>
        </p:nvCxnSpPr>
        <p:spPr>
          <a:xfrm flipH="1" flipV="1">
            <a:off x="2411760" y="1426252"/>
            <a:ext cx="1008114" cy="1293503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7" idx="3"/>
          </p:cNvCxnSpPr>
          <p:nvPr/>
        </p:nvCxnSpPr>
        <p:spPr>
          <a:xfrm flipH="1" flipV="1">
            <a:off x="2604488" y="2756199"/>
            <a:ext cx="812763" cy="48995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9" idx="3"/>
          </p:cNvCxnSpPr>
          <p:nvPr/>
        </p:nvCxnSpPr>
        <p:spPr>
          <a:xfrm flipH="1">
            <a:off x="3010869" y="3933056"/>
            <a:ext cx="952855" cy="61206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22" idx="0"/>
          </p:cNvCxnSpPr>
          <p:nvPr/>
        </p:nvCxnSpPr>
        <p:spPr>
          <a:xfrm flipH="1">
            <a:off x="4283968" y="3987249"/>
            <a:ext cx="260184" cy="1602871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12" idx="1"/>
          </p:cNvCxnSpPr>
          <p:nvPr/>
        </p:nvCxnSpPr>
        <p:spPr>
          <a:xfrm>
            <a:off x="5076056" y="3987249"/>
            <a:ext cx="878160" cy="99623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6084168" y="3196410"/>
            <a:ext cx="525226" cy="4974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5657785" y="1541962"/>
            <a:ext cx="523622" cy="916639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92" name="Picture 6" descr="http://spb.ros-spravka.ru/upload/iblock/408/emblem293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79" y="85004"/>
            <a:ext cx="810288" cy="81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70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315416"/>
            <a:ext cx="7283152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Дополнительная информация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spb.ros-spravka.ru/upload/iblock/408/emblem29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8092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img.ntv.ru/home/news/20130225/qr_code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460" y="980728"/>
            <a:ext cx="4114540" cy="308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www.metronews.ru/_internal/gxml!0/2qijkhn0ctpwx8acoz5fxkpvtmr4nbh$1oj88r1dd6ybq5zizdg4ctcdifbcbzv/Unknown-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78211"/>
            <a:ext cx="4051158" cy="254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lamcdn.net/the-village.ru/post_image-image/KNS6D3VcnWXCjn66uwsLtQ-artic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299"/>
            <a:ext cx="4209592" cy="280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murmolka.com/images/a285/http---leprastuff.ru-data-img-20130607-d8426f4eeb3581d4150f5db9728749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460" y="3939223"/>
            <a:ext cx="3724948" cy="279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гнутая вправо стрелка 4">
            <a:hlinkClick r:id="rId7" action="ppaction://hlinksldjump"/>
          </p:cNvPr>
          <p:cNvSpPr/>
          <p:nvPr/>
        </p:nvSpPr>
        <p:spPr>
          <a:xfrm>
            <a:off x="8324758" y="5820679"/>
            <a:ext cx="701570" cy="103732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97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1296</TotalTime>
  <Words>744</Words>
  <Application>Microsoft Office PowerPoint</Application>
  <PresentationFormat>Экран (4:3)</PresentationFormat>
  <Paragraphs>134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Narkisim</vt:lpstr>
      <vt:lpstr>Times New Roman</vt:lpstr>
      <vt:lpstr>Тема Office</vt:lpstr>
      <vt:lpstr> Проект        DIGITAL GYMNASIUM </vt:lpstr>
      <vt:lpstr>Актуальность проекта</vt:lpstr>
      <vt:lpstr>Презентация PowerPoint</vt:lpstr>
      <vt:lpstr>Новизна и инновационность</vt:lpstr>
      <vt:lpstr>Механизм использования</vt:lpstr>
      <vt:lpstr>Программное обеспечение для мобильных устройств</vt:lpstr>
      <vt:lpstr>Сервисы для создания QR-кода</vt:lpstr>
      <vt:lpstr>Презентация PowerPoint</vt:lpstr>
      <vt:lpstr>Дополнительная информация</vt:lpstr>
      <vt:lpstr>Цифровые подарки</vt:lpstr>
      <vt:lpstr>Стимулирование покупок</vt:lpstr>
      <vt:lpstr>Любопытство</vt:lpstr>
      <vt:lpstr>Голосование</vt:lpstr>
      <vt:lpstr>Вовлечение клиентов</vt:lpstr>
      <vt:lpstr>Сложная ссылка</vt:lpstr>
      <vt:lpstr> Применение QR кода</vt:lpstr>
      <vt:lpstr>QR – код учреждения образования</vt:lpstr>
      <vt:lpstr>Режим работы сотрудников гимназии</vt:lpstr>
      <vt:lpstr>Презентация PowerPoint</vt:lpstr>
      <vt:lpstr>Исследование </vt:lpstr>
      <vt:lpstr>QR коды в России: прогнозирование</vt:lpstr>
      <vt:lpstr>QR коды в России</vt:lpstr>
      <vt:lpstr>Презентация PowerPoint</vt:lpstr>
      <vt:lpstr>Презентация PowerPoint</vt:lpstr>
      <vt:lpstr>Использование QR кодов  в повседневной жизни</vt:lpstr>
      <vt:lpstr>Использование QR кодов  в повседневной жизни</vt:lpstr>
      <vt:lpstr>Использование QR кодов  в повседневной жизни</vt:lpstr>
      <vt:lpstr>Использование QR кодов на уроках</vt:lpstr>
      <vt:lpstr>Разработки уроков с использованием QR кодов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            DIGITAL GYMNASIUM</dc:title>
  <dc:creator>Natalya Valentinovna Serzhenko</dc:creator>
  <cp:lastModifiedBy>Home</cp:lastModifiedBy>
  <cp:revision>62</cp:revision>
  <cp:lastPrinted>2016-04-27T11:15:44Z</cp:lastPrinted>
  <dcterms:created xsi:type="dcterms:W3CDTF">2016-04-13T08:58:04Z</dcterms:created>
  <dcterms:modified xsi:type="dcterms:W3CDTF">2017-03-02T09:50:23Z</dcterms:modified>
</cp:coreProperties>
</file>